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8288000" cy="10287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Nanum Gothic Bold" panose="020B0600000101010101" charset="-127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26" d="100"/>
          <a:sy n="26" d="100"/>
        </p:scale>
        <p:origin x="283" y="3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3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5699506" cy="10441719"/>
          </a:xfrm>
          <a:prstGeom prst="rect">
            <a:avLst/>
          </a:prstGeom>
          <a:solidFill>
            <a:srgbClr val="6249DA"/>
          </a:solidFill>
        </p:spPr>
      </p:sp>
      <p:sp>
        <p:nvSpPr>
          <p:cNvPr id="3" name="Freeform 3"/>
          <p:cNvSpPr/>
          <p:nvPr/>
        </p:nvSpPr>
        <p:spPr>
          <a:xfrm>
            <a:off x="847686" y="4921081"/>
            <a:ext cx="3830713" cy="3959394"/>
          </a:xfrm>
          <a:custGeom>
            <a:avLst/>
            <a:gdLst/>
            <a:ahLst/>
            <a:cxnLst/>
            <a:rect l="l" t="t" r="r" b="b"/>
            <a:pathLst>
              <a:path w="3830713" h="3959394">
                <a:moveTo>
                  <a:pt x="0" y="0"/>
                </a:moveTo>
                <a:lnTo>
                  <a:pt x="3830713" y="0"/>
                </a:lnTo>
                <a:lnTo>
                  <a:pt x="3830713" y="3959394"/>
                </a:lnTo>
                <a:lnTo>
                  <a:pt x="0" y="3959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805857">
            <a:off x="2510998" y="3897451"/>
            <a:ext cx="735623" cy="899844"/>
          </a:xfrm>
          <a:custGeom>
            <a:avLst/>
            <a:gdLst/>
            <a:ahLst/>
            <a:cxnLst/>
            <a:rect l="l" t="t" r="r" b="b"/>
            <a:pathLst>
              <a:path w="735623" h="899844">
                <a:moveTo>
                  <a:pt x="0" y="0"/>
                </a:moveTo>
                <a:lnTo>
                  <a:pt x="735622" y="0"/>
                </a:lnTo>
                <a:lnTo>
                  <a:pt x="735622" y="899844"/>
                </a:lnTo>
                <a:lnTo>
                  <a:pt x="0" y="89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937863" y="3109894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8134758" y="4017985"/>
            <a:ext cx="8348188" cy="2405749"/>
            <a:chOff x="0" y="0"/>
            <a:chExt cx="11130917" cy="3207665"/>
          </a:xfrm>
        </p:grpSpPr>
        <p:sp>
          <p:nvSpPr>
            <p:cNvPr id="7" name="TextBox 7"/>
            <p:cNvSpPr txBox="1"/>
            <p:nvPr/>
          </p:nvSpPr>
          <p:spPr>
            <a:xfrm>
              <a:off x="0" y="-76202"/>
              <a:ext cx="11130917" cy="17398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99"/>
                </a:lnSpc>
              </a:pPr>
              <a:r>
                <a:rPr lang="en-US" sz="8999">
                  <a:solidFill>
                    <a:srgbClr val="6249DA"/>
                  </a:solidFill>
                  <a:latin typeface="Nanum Gothic Bold"/>
                  <a:ea typeface="Nanum Gothic Bold"/>
                </a:rPr>
                <a:t>그룹웨어 + PMS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066782"/>
              <a:ext cx="11130917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500"/>
                </a:lnSpc>
              </a:pPr>
              <a:r>
                <a:rPr lang="en-US" sz="2500">
                  <a:solidFill>
                    <a:srgbClr val="A6A3A3"/>
                  </a:solidFill>
                  <a:ea typeface="Nanum Gothic Bold"/>
                </a:rPr>
                <a:t>대덕인재개발원 최종프로젝트 발표</a:t>
              </a:r>
            </a:p>
            <a:p>
              <a:pPr algn="r">
                <a:lnSpc>
                  <a:spcPts val="3500"/>
                </a:lnSpc>
              </a:pPr>
              <a:r>
                <a:rPr lang="en-US" sz="2500">
                  <a:solidFill>
                    <a:srgbClr val="A6A3A3"/>
                  </a:solidFill>
                  <a:latin typeface="Nanum Gothic Bold"/>
                  <a:ea typeface="Nanum Gothic Bold"/>
                </a:rPr>
                <a:t>4조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35910" y="4507230"/>
            <a:ext cx="4399227" cy="4738370"/>
            <a:chOff x="0" y="0"/>
            <a:chExt cx="895542" cy="9645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5542" cy="964580"/>
            </a:xfrm>
            <a:custGeom>
              <a:avLst/>
              <a:gdLst/>
              <a:ahLst/>
              <a:cxnLst/>
              <a:rect l="l" t="t" r="r" b="b"/>
              <a:pathLst>
                <a:path w="895542" h="964580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945222"/>
                  </a:lnTo>
                  <a:cubicBezTo>
                    <a:pt x="895542" y="950356"/>
                    <a:pt x="893502" y="955280"/>
                    <a:pt x="889872" y="958911"/>
                  </a:cubicBezTo>
                  <a:cubicBezTo>
                    <a:pt x="886242" y="962541"/>
                    <a:pt x="881318" y="964580"/>
                    <a:pt x="876184" y="964580"/>
                  </a:cubicBezTo>
                  <a:lnTo>
                    <a:pt x="19358" y="964580"/>
                  </a:lnTo>
                  <a:cubicBezTo>
                    <a:pt x="14224" y="964580"/>
                    <a:pt x="9300" y="962541"/>
                    <a:pt x="5670" y="958911"/>
                  </a:cubicBezTo>
                  <a:cubicBezTo>
                    <a:pt x="2040" y="955280"/>
                    <a:pt x="0" y="950356"/>
                    <a:pt x="0" y="945222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95542" cy="99315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직원정보관리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전자결재관리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프로젝트관리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근태관리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게시판관리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웹하드관리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자원관리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조직도관리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지표분석</a:t>
              </a:r>
            </a:p>
          </p:txBody>
        </p:sp>
      </p:grpSp>
      <p:sp>
        <p:nvSpPr>
          <p:cNvPr id="5" name="Freeform 5"/>
          <p:cNvSpPr/>
          <p:nvPr/>
        </p:nvSpPr>
        <p:spPr>
          <a:xfrm rot="-694259">
            <a:off x="-1078132" y="7494286"/>
            <a:ext cx="4213664" cy="4113590"/>
          </a:xfrm>
          <a:custGeom>
            <a:avLst/>
            <a:gdLst/>
            <a:ahLst/>
            <a:cxnLst/>
            <a:rect l="l" t="t" r="r" b="b"/>
            <a:pathLst>
              <a:path w="4213664" h="4113590">
                <a:moveTo>
                  <a:pt x="0" y="0"/>
                </a:moveTo>
                <a:lnTo>
                  <a:pt x="4213664" y="0"/>
                </a:lnTo>
                <a:lnTo>
                  <a:pt x="4213664" y="4113589"/>
                </a:lnTo>
                <a:lnTo>
                  <a:pt x="0" y="4113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3947695" y="4507230"/>
            <a:ext cx="4399227" cy="4738370"/>
            <a:chOff x="0" y="0"/>
            <a:chExt cx="895542" cy="9645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95542" cy="964580"/>
            </a:xfrm>
            <a:custGeom>
              <a:avLst/>
              <a:gdLst/>
              <a:ahLst/>
              <a:cxnLst/>
              <a:rect l="l" t="t" r="r" b="b"/>
              <a:pathLst>
                <a:path w="895542" h="964580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945222"/>
                  </a:lnTo>
                  <a:cubicBezTo>
                    <a:pt x="895542" y="950356"/>
                    <a:pt x="893502" y="955280"/>
                    <a:pt x="889872" y="958911"/>
                  </a:cubicBezTo>
                  <a:cubicBezTo>
                    <a:pt x="886242" y="962541"/>
                    <a:pt x="881318" y="964580"/>
                    <a:pt x="876184" y="964580"/>
                  </a:cubicBezTo>
                  <a:lnTo>
                    <a:pt x="19358" y="964580"/>
                  </a:lnTo>
                  <a:cubicBezTo>
                    <a:pt x="14224" y="964580"/>
                    <a:pt x="9300" y="962541"/>
                    <a:pt x="5670" y="958911"/>
                  </a:cubicBezTo>
                  <a:cubicBezTo>
                    <a:pt x="2040" y="955280"/>
                    <a:pt x="0" y="950356"/>
                    <a:pt x="0" y="945222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95542" cy="99315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5E17EB"/>
                  </a:solidFill>
                  <a:ea typeface="Nanum Gothic Bold"/>
                </a:rPr>
                <a:t>전자결재</a:t>
              </a:r>
            </a:p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5E17EB"/>
                  </a:solidFill>
                  <a:ea typeface="Nanum Gothic Bold"/>
                </a:rPr>
                <a:t>프로젝트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근태현황</a:t>
              </a:r>
            </a:p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5E17EB"/>
                  </a:solidFill>
                  <a:ea typeface="Nanum Gothic Bold"/>
                </a:rPr>
                <a:t>자원예약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메일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메신져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일정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사내게시판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웹하드</a:t>
              </a:r>
            </a:p>
            <a:p>
              <a:pPr algn="ctr">
                <a:lnSpc>
                  <a:spcPts val="2079"/>
                </a:lnSpc>
              </a:pPr>
              <a:r>
                <a:rPr lang="en-US" sz="1599">
                  <a:solidFill>
                    <a:srgbClr val="737373"/>
                  </a:solidFill>
                  <a:ea typeface="Nanum Gothic Bold"/>
                </a:rPr>
                <a:t>마이페이지</a:t>
              </a:r>
            </a:p>
            <a:p>
              <a:pPr algn="ctr">
                <a:lnSpc>
                  <a:spcPts val="2080"/>
                </a:lnSpc>
              </a:pPr>
              <a:endParaRPr lang="en-US" sz="1599">
                <a:solidFill>
                  <a:srgbClr val="737373"/>
                </a:solidFill>
                <a:ea typeface="Nanum Gothic Bold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05586" y="2136279"/>
            <a:ext cx="1052297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4F4F4"/>
                </a:solidFill>
                <a:ea typeface="Nanum Gothic Bold"/>
              </a:rPr>
              <a:t>주요기능</a:t>
            </a:r>
          </a:p>
        </p:txBody>
      </p:sp>
      <p:sp>
        <p:nvSpPr>
          <p:cNvPr id="10" name="Freeform 10"/>
          <p:cNvSpPr/>
          <p:nvPr/>
        </p:nvSpPr>
        <p:spPr>
          <a:xfrm>
            <a:off x="1028700" y="1028700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3947695" y="3407374"/>
            <a:ext cx="4399227" cy="806450"/>
            <a:chOff x="0" y="0"/>
            <a:chExt cx="895542" cy="16416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95542" cy="164167"/>
            </a:xfrm>
            <a:custGeom>
              <a:avLst/>
              <a:gdLst/>
              <a:ahLst/>
              <a:cxnLst/>
              <a:rect l="l" t="t" r="r" b="b"/>
              <a:pathLst>
                <a:path w="895542" h="164167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144809"/>
                  </a:lnTo>
                  <a:cubicBezTo>
                    <a:pt x="895542" y="149943"/>
                    <a:pt x="893502" y="154867"/>
                    <a:pt x="889872" y="158498"/>
                  </a:cubicBezTo>
                  <a:cubicBezTo>
                    <a:pt x="886242" y="162128"/>
                    <a:pt x="881318" y="164167"/>
                    <a:pt x="876184" y="164167"/>
                  </a:cubicBezTo>
                  <a:lnTo>
                    <a:pt x="19358" y="164167"/>
                  </a:lnTo>
                  <a:cubicBezTo>
                    <a:pt x="14224" y="164167"/>
                    <a:pt x="9300" y="162128"/>
                    <a:pt x="5670" y="158498"/>
                  </a:cubicBezTo>
                  <a:cubicBezTo>
                    <a:pt x="2040" y="154867"/>
                    <a:pt x="0" y="149943"/>
                    <a:pt x="0" y="144809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895542" cy="19274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1F264D"/>
                  </a:solidFill>
                  <a:ea typeface="Nanum Gothic Bold"/>
                </a:rPr>
                <a:t>직원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135910" y="3407374"/>
            <a:ext cx="4399227" cy="806450"/>
            <a:chOff x="0" y="0"/>
            <a:chExt cx="895542" cy="1641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5542" cy="164167"/>
            </a:xfrm>
            <a:custGeom>
              <a:avLst/>
              <a:gdLst/>
              <a:ahLst/>
              <a:cxnLst/>
              <a:rect l="l" t="t" r="r" b="b"/>
              <a:pathLst>
                <a:path w="895542" h="164167">
                  <a:moveTo>
                    <a:pt x="19358" y="0"/>
                  </a:moveTo>
                  <a:lnTo>
                    <a:pt x="876184" y="0"/>
                  </a:lnTo>
                  <a:cubicBezTo>
                    <a:pt x="886875" y="0"/>
                    <a:pt x="895542" y="8667"/>
                    <a:pt x="895542" y="19358"/>
                  </a:cubicBezTo>
                  <a:lnTo>
                    <a:pt x="895542" y="144809"/>
                  </a:lnTo>
                  <a:cubicBezTo>
                    <a:pt x="895542" y="149943"/>
                    <a:pt x="893502" y="154867"/>
                    <a:pt x="889872" y="158498"/>
                  </a:cubicBezTo>
                  <a:cubicBezTo>
                    <a:pt x="886242" y="162128"/>
                    <a:pt x="881318" y="164167"/>
                    <a:pt x="876184" y="164167"/>
                  </a:cubicBezTo>
                  <a:lnTo>
                    <a:pt x="19358" y="164167"/>
                  </a:lnTo>
                  <a:cubicBezTo>
                    <a:pt x="14224" y="164167"/>
                    <a:pt x="9300" y="162128"/>
                    <a:pt x="5670" y="158498"/>
                  </a:cubicBezTo>
                  <a:cubicBezTo>
                    <a:pt x="2040" y="154867"/>
                    <a:pt x="0" y="149943"/>
                    <a:pt x="0" y="144809"/>
                  </a:cubicBezTo>
                  <a:lnTo>
                    <a:pt x="0" y="19358"/>
                  </a:lnTo>
                  <a:cubicBezTo>
                    <a:pt x="0" y="14224"/>
                    <a:pt x="2040" y="9300"/>
                    <a:pt x="5670" y="5670"/>
                  </a:cubicBezTo>
                  <a:cubicBezTo>
                    <a:pt x="9300" y="2040"/>
                    <a:pt x="14224" y="0"/>
                    <a:pt x="19358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895542" cy="192742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3250"/>
                </a:lnSpc>
              </a:pPr>
              <a:r>
                <a:rPr lang="en-US" sz="2500">
                  <a:solidFill>
                    <a:srgbClr val="1F264D"/>
                  </a:solidFill>
                  <a:ea typeface="Nanum Gothic Bold"/>
                </a:rPr>
                <a:t>관리자</a:t>
              </a:r>
            </a:p>
          </p:txBody>
        </p:sp>
      </p:grpSp>
      <p:sp>
        <p:nvSpPr>
          <p:cNvPr id="17" name="Freeform 17"/>
          <p:cNvSpPr/>
          <p:nvPr/>
        </p:nvSpPr>
        <p:spPr>
          <a:xfrm rot="-694259">
            <a:off x="15560162" y="-1300828"/>
            <a:ext cx="4213664" cy="4113590"/>
          </a:xfrm>
          <a:custGeom>
            <a:avLst/>
            <a:gdLst/>
            <a:ahLst/>
            <a:cxnLst/>
            <a:rect l="l" t="t" r="r" b="b"/>
            <a:pathLst>
              <a:path w="4213664" h="4113590">
                <a:moveTo>
                  <a:pt x="0" y="0"/>
                </a:moveTo>
                <a:lnTo>
                  <a:pt x="4213664" y="0"/>
                </a:lnTo>
                <a:lnTo>
                  <a:pt x="4213664" y="4113590"/>
                </a:lnTo>
                <a:lnTo>
                  <a:pt x="0" y="4113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1898914"/>
            <a:ext cx="9404055" cy="4439507"/>
          </a:xfrm>
          <a:custGeom>
            <a:avLst/>
            <a:gdLst/>
            <a:ahLst/>
            <a:cxnLst/>
            <a:rect l="l" t="t" r="r" b="b"/>
            <a:pathLst>
              <a:path w="9404055" h="4439507">
                <a:moveTo>
                  <a:pt x="0" y="0"/>
                </a:moveTo>
                <a:lnTo>
                  <a:pt x="9404055" y="0"/>
                </a:lnTo>
                <a:lnTo>
                  <a:pt x="9404055" y="4439507"/>
                </a:lnTo>
                <a:lnTo>
                  <a:pt x="0" y="44395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999242" y="4988190"/>
            <a:ext cx="9260058" cy="4270110"/>
          </a:xfrm>
          <a:custGeom>
            <a:avLst/>
            <a:gdLst/>
            <a:ahLst/>
            <a:cxnLst/>
            <a:rect l="l" t="t" r="r" b="b"/>
            <a:pathLst>
              <a:path w="9260058" h="4270110">
                <a:moveTo>
                  <a:pt x="0" y="0"/>
                </a:moveTo>
                <a:lnTo>
                  <a:pt x="9260058" y="0"/>
                </a:lnTo>
                <a:lnTo>
                  <a:pt x="9260058" y="4270110"/>
                </a:lnTo>
                <a:lnTo>
                  <a:pt x="0" y="42701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요구사항정의서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472483" y="2191233"/>
            <a:ext cx="13343034" cy="6666535"/>
          </a:xfrm>
          <a:custGeom>
            <a:avLst/>
            <a:gdLst/>
            <a:ahLst/>
            <a:cxnLst/>
            <a:rect l="l" t="t" r="r" b="b"/>
            <a:pathLst>
              <a:path w="13343034" h="6666535">
                <a:moveTo>
                  <a:pt x="0" y="0"/>
                </a:moveTo>
                <a:lnTo>
                  <a:pt x="13343034" y="0"/>
                </a:lnTo>
                <a:lnTo>
                  <a:pt x="13343034" y="6666534"/>
                </a:lnTo>
                <a:lnTo>
                  <a:pt x="0" y="66665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latin typeface="Nanum Gothic Bold"/>
                <a:ea typeface="Nanum Gothic Bold"/>
              </a:rPr>
              <a:t>UseCase - 직원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64766" y="2157881"/>
            <a:ext cx="8958469" cy="6733239"/>
          </a:xfrm>
          <a:custGeom>
            <a:avLst/>
            <a:gdLst/>
            <a:ahLst/>
            <a:cxnLst/>
            <a:rect l="l" t="t" r="r" b="b"/>
            <a:pathLst>
              <a:path w="8958469" h="6733239">
                <a:moveTo>
                  <a:pt x="0" y="0"/>
                </a:moveTo>
                <a:lnTo>
                  <a:pt x="8958468" y="0"/>
                </a:lnTo>
                <a:lnTo>
                  <a:pt x="8958468" y="6733238"/>
                </a:lnTo>
                <a:lnTo>
                  <a:pt x="0" y="6733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latin typeface="Nanum Gothic Bold"/>
                <a:ea typeface="Nanum Gothic Bold"/>
              </a:rPr>
              <a:t>UseCase - 관리자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개발환경 및 특이기술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23529" y="1923471"/>
            <a:ext cx="15240943" cy="6954437"/>
          </a:xfrm>
          <a:custGeom>
            <a:avLst/>
            <a:gdLst/>
            <a:ahLst/>
            <a:cxnLst/>
            <a:rect l="l" t="t" r="r" b="b"/>
            <a:pathLst>
              <a:path w="15240943" h="6954437">
                <a:moveTo>
                  <a:pt x="0" y="0"/>
                </a:moveTo>
                <a:lnTo>
                  <a:pt x="15240942" y="0"/>
                </a:lnTo>
                <a:lnTo>
                  <a:pt x="15240942" y="6954437"/>
                </a:lnTo>
                <a:lnTo>
                  <a:pt x="0" y="69544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개발환경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129098" y="1760629"/>
            <a:ext cx="10029803" cy="7242253"/>
          </a:xfrm>
          <a:custGeom>
            <a:avLst/>
            <a:gdLst/>
            <a:ahLst/>
            <a:cxnLst/>
            <a:rect l="l" t="t" r="r" b="b"/>
            <a:pathLst>
              <a:path w="10029803" h="7242253">
                <a:moveTo>
                  <a:pt x="0" y="0"/>
                </a:moveTo>
                <a:lnTo>
                  <a:pt x="10029804" y="0"/>
                </a:lnTo>
                <a:lnTo>
                  <a:pt x="10029804" y="7242253"/>
                </a:lnTo>
                <a:lnTo>
                  <a:pt x="0" y="72422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09650"/>
            <a:ext cx="7183842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특이기술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설계산출물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TextBox 3"/>
          <p:cNvSpPr txBox="1"/>
          <p:nvPr/>
        </p:nvSpPr>
        <p:spPr>
          <a:xfrm>
            <a:off x="0" y="4754309"/>
            <a:ext cx="4872130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latin typeface="Nanum Gothic Bold"/>
                <a:ea typeface="Nanum Gothic Bold"/>
              </a:rPr>
              <a:t>물리/논리 ERD</a:t>
            </a:r>
          </a:p>
        </p:txBody>
      </p:sp>
      <p:sp>
        <p:nvSpPr>
          <p:cNvPr id="4" name="Freeform 4"/>
          <p:cNvSpPr/>
          <p:nvPr/>
        </p:nvSpPr>
        <p:spPr>
          <a:xfrm>
            <a:off x="736974" y="3638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280604" y="1185346"/>
            <a:ext cx="12622354" cy="8072954"/>
          </a:xfrm>
          <a:custGeom>
            <a:avLst/>
            <a:gdLst/>
            <a:ahLst/>
            <a:cxnLst/>
            <a:rect l="l" t="t" r="r" b="b"/>
            <a:pathLst>
              <a:path w="12622354" h="8072954">
                <a:moveTo>
                  <a:pt x="0" y="0"/>
                </a:moveTo>
                <a:lnTo>
                  <a:pt x="12622354" y="0"/>
                </a:lnTo>
                <a:lnTo>
                  <a:pt x="12622354" y="8072954"/>
                </a:lnTo>
                <a:lnTo>
                  <a:pt x="0" y="80729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413861" y="1313335"/>
            <a:ext cx="12286105" cy="7944965"/>
          </a:xfrm>
          <a:custGeom>
            <a:avLst/>
            <a:gdLst/>
            <a:ahLst/>
            <a:cxnLst/>
            <a:rect l="l" t="t" r="r" b="b"/>
            <a:pathLst>
              <a:path w="12286105" h="7944965">
                <a:moveTo>
                  <a:pt x="0" y="0"/>
                </a:moveTo>
                <a:lnTo>
                  <a:pt x="12286105" y="0"/>
                </a:lnTo>
                <a:lnTo>
                  <a:pt x="12286105" y="7944965"/>
                </a:lnTo>
                <a:lnTo>
                  <a:pt x="0" y="7944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전자결재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3795869" y="4645387"/>
            <a:ext cx="5270382" cy="4861927"/>
          </a:xfrm>
          <a:custGeom>
            <a:avLst/>
            <a:gdLst/>
            <a:ahLst/>
            <a:cxnLst/>
            <a:rect l="l" t="t" r="r" b="b"/>
            <a:pathLst>
              <a:path w="5270382" h="4861927">
                <a:moveTo>
                  <a:pt x="5270381" y="0"/>
                </a:moveTo>
                <a:lnTo>
                  <a:pt x="0" y="0"/>
                </a:lnTo>
                <a:lnTo>
                  <a:pt x="0" y="4861927"/>
                </a:lnTo>
                <a:lnTo>
                  <a:pt x="5270381" y="4861927"/>
                </a:lnTo>
                <a:lnTo>
                  <a:pt x="527038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0" y="0"/>
            <a:ext cx="18288000" cy="3718560"/>
          </a:xfrm>
          <a:prstGeom prst="rect">
            <a:avLst/>
          </a:prstGeom>
          <a:solidFill>
            <a:srgbClr val="FFCECE">
              <a:alpha val="69804"/>
            </a:srgbClr>
          </a:solidFill>
        </p:spPr>
      </p:sp>
      <p:sp>
        <p:nvSpPr>
          <p:cNvPr id="4" name="Freeform 4"/>
          <p:cNvSpPr/>
          <p:nvPr/>
        </p:nvSpPr>
        <p:spPr>
          <a:xfrm rot="-751690">
            <a:off x="10005500" y="-1231953"/>
            <a:ext cx="1751015" cy="2307763"/>
          </a:xfrm>
          <a:custGeom>
            <a:avLst/>
            <a:gdLst/>
            <a:ahLst/>
            <a:cxnLst/>
            <a:rect l="l" t="t" r="r" b="b"/>
            <a:pathLst>
              <a:path w="1751015" h="2307763">
                <a:moveTo>
                  <a:pt x="0" y="0"/>
                </a:moveTo>
                <a:lnTo>
                  <a:pt x="1751015" y="0"/>
                </a:lnTo>
                <a:lnTo>
                  <a:pt x="1751015" y="2307763"/>
                </a:lnTo>
                <a:lnTo>
                  <a:pt x="0" y="2307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219200"/>
            <a:ext cx="811530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1F264D"/>
                </a:solidFill>
                <a:ea typeface="Nanum Gothic Bold"/>
              </a:rPr>
              <a:t>목차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569187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8" lvl="1" indent="-356234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1F264D"/>
                </a:solidFill>
                <a:ea typeface="Nanum Gothic Bold"/>
              </a:rPr>
              <a:t>프로젝트 개요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2993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팀원소개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0486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분석산출물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979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개발환경 및 특이기술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5472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설계산출물</a:t>
            </a:r>
          </a:p>
        </p:txBody>
      </p:sp>
      <p:sp>
        <p:nvSpPr>
          <p:cNvPr id="11" name="Freeform 11"/>
          <p:cNvSpPr/>
          <p:nvPr/>
        </p:nvSpPr>
        <p:spPr>
          <a:xfrm>
            <a:off x="14345977" y="461300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8296592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latin typeface="Nanum Gothic Bold"/>
                <a:ea typeface="Nanum Gothic Bold"/>
              </a:rPr>
              <a:t>기능시연 및 QNA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9065196"/>
            <a:ext cx="6024896" cy="573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72" lvl="1" indent="-356236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1F264D"/>
                </a:solidFill>
                <a:ea typeface="Nanum Gothic Bold"/>
              </a:rPr>
              <a:t>소감</a:t>
            </a:r>
          </a:p>
        </p:txBody>
      </p:sp>
      <p:sp>
        <p:nvSpPr>
          <p:cNvPr id="14" name="Freeform 14"/>
          <p:cNvSpPr/>
          <p:nvPr/>
        </p:nvSpPr>
        <p:spPr>
          <a:xfrm>
            <a:off x="10810968" y="2106839"/>
            <a:ext cx="2984900" cy="2787151"/>
          </a:xfrm>
          <a:custGeom>
            <a:avLst/>
            <a:gdLst/>
            <a:ahLst/>
            <a:cxnLst/>
            <a:rect l="l" t="t" r="r" b="b"/>
            <a:pathLst>
              <a:path w="2984900" h="2787151">
                <a:moveTo>
                  <a:pt x="0" y="0"/>
                </a:moveTo>
                <a:lnTo>
                  <a:pt x="2984901" y="0"/>
                </a:lnTo>
                <a:lnTo>
                  <a:pt x="2984901" y="2787151"/>
                </a:lnTo>
                <a:lnTo>
                  <a:pt x="0" y="27871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자원예약</a:t>
            </a:r>
          </a:p>
        </p:txBody>
      </p:sp>
      <p:sp>
        <p:nvSpPr>
          <p:cNvPr id="5" name="Freeform 5"/>
          <p:cNvSpPr/>
          <p:nvPr/>
        </p:nvSpPr>
        <p:spPr>
          <a:xfrm>
            <a:off x="5413861" y="1313335"/>
            <a:ext cx="12286105" cy="7901417"/>
          </a:xfrm>
          <a:custGeom>
            <a:avLst/>
            <a:gdLst/>
            <a:ahLst/>
            <a:cxnLst/>
            <a:rect l="l" t="t" r="r" b="b"/>
            <a:pathLst>
              <a:path w="12286105" h="7901417">
                <a:moveTo>
                  <a:pt x="0" y="0"/>
                </a:moveTo>
                <a:lnTo>
                  <a:pt x="12286105" y="0"/>
                </a:lnTo>
                <a:lnTo>
                  <a:pt x="12286105" y="7901418"/>
                </a:lnTo>
                <a:lnTo>
                  <a:pt x="0" y="7901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프로세스흐름도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프로젝트관리</a:t>
            </a:r>
          </a:p>
        </p:txBody>
      </p:sp>
      <p:sp>
        <p:nvSpPr>
          <p:cNvPr id="5" name="Freeform 5"/>
          <p:cNvSpPr/>
          <p:nvPr/>
        </p:nvSpPr>
        <p:spPr>
          <a:xfrm>
            <a:off x="5474633" y="1313335"/>
            <a:ext cx="12225333" cy="7944965"/>
          </a:xfrm>
          <a:custGeom>
            <a:avLst/>
            <a:gdLst/>
            <a:ahLst/>
            <a:cxnLst/>
            <a:rect l="l" t="t" r="r" b="b"/>
            <a:pathLst>
              <a:path w="12225333" h="7944965">
                <a:moveTo>
                  <a:pt x="0" y="0"/>
                </a:moveTo>
                <a:lnTo>
                  <a:pt x="12225333" y="0"/>
                </a:lnTo>
                <a:lnTo>
                  <a:pt x="12225333" y="7944965"/>
                </a:lnTo>
                <a:lnTo>
                  <a:pt x="0" y="7944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507898"/>
          </a:xfrm>
          <a:custGeom>
            <a:avLst/>
            <a:gdLst/>
            <a:ahLst/>
            <a:cxnLst/>
            <a:rect l="l" t="t" r="r" b="b"/>
            <a:pathLst>
              <a:path w="12451324" h="7507898">
                <a:moveTo>
                  <a:pt x="0" y="0"/>
                </a:moveTo>
                <a:lnTo>
                  <a:pt x="12451324" y="0"/>
                </a:lnTo>
                <a:lnTo>
                  <a:pt x="12451324" y="7507897"/>
                </a:lnTo>
                <a:lnTo>
                  <a:pt x="0" y="7507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전자결재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543680"/>
          </a:xfrm>
          <a:custGeom>
            <a:avLst/>
            <a:gdLst/>
            <a:ahLst/>
            <a:cxnLst/>
            <a:rect l="l" t="t" r="r" b="b"/>
            <a:pathLst>
              <a:path w="12451324" h="7543680">
                <a:moveTo>
                  <a:pt x="0" y="0"/>
                </a:moveTo>
                <a:lnTo>
                  <a:pt x="12451324" y="0"/>
                </a:lnTo>
                <a:lnTo>
                  <a:pt x="12451324" y="7543680"/>
                </a:lnTo>
                <a:lnTo>
                  <a:pt x="0" y="75436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자원예약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346757" y="1400411"/>
            <a:ext cx="12451324" cy="7682992"/>
          </a:xfrm>
          <a:custGeom>
            <a:avLst/>
            <a:gdLst/>
            <a:ahLst/>
            <a:cxnLst/>
            <a:rect l="l" t="t" r="r" b="b"/>
            <a:pathLst>
              <a:path w="12451324" h="7682992">
                <a:moveTo>
                  <a:pt x="0" y="0"/>
                </a:moveTo>
                <a:lnTo>
                  <a:pt x="12451324" y="0"/>
                </a:lnTo>
                <a:lnTo>
                  <a:pt x="12451324" y="7682991"/>
                </a:lnTo>
                <a:lnTo>
                  <a:pt x="0" y="76829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프로젝트관리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4872130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736974" y="325755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4487609"/>
            <a:ext cx="4872130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4F4F4"/>
                </a:solidFill>
                <a:ea typeface="Nanum Gothic Bold"/>
              </a:rPr>
              <a:t>화면정의서</a:t>
            </a:r>
          </a:p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F4F4F4"/>
                </a:solidFill>
                <a:ea typeface="Nanum Gothic Bold"/>
              </a:rPr>
              <a:t>프로젝트홈</a:t>
            </a:r>
          </a:p>
        </p:txBody>
      </p:sp>
      <p:sp>
        <p:nvSpPr>
          <p:cNvPr id="5" name="Freeform 5"/>
          <p:cNvSpPr/>
          <p:nvPr/>
        </p:nvSpPr>
        <p:spPr>
          <a:xfrm>
            <a:off x="5346757" y="1400411"/>
            <a:ext cx="12451324" cy="7608363"/>
          </a:xfrm>
          <a:custGeom>
            <a:avLst/>
            <a:gdLst/>
            <a:ahLst/>
            <a:cxnLst/>
            <a:rect l="l" t="t" r="r" b="b"/>
            <a:pathLst>
              <a:path w="12451324" h="7608363">
                <a:moveTo>
                  <a:pt x="0" y="0"/>
                </a:moveTo>
                <a:lnTo>
                  <a:pt x="12451324" y="0"/>
                </a:lnTo>
                <a:lnTo>
                  <a:pt x="12451324" y="7608362"/>
                </a:lnTo>
                <a:lnTo>
                  <a:pt x="0" y="76083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기능시연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8016" y="7251054"/>
            <a:ext cx="18649922" cy="3035946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3735741" y="1766244"/>
            <a:ext cx="9948611" cy="7834531"/>
          </a:xfrm>
          <a:custGeom>
            <a:avLst/>
            <a:gdLst/>
            <a:ahLst/>
            <a:cxnLst/>
            <a:rect l="l" t="t" r="r" b="b"/>
            <a:pathLst>
              <a:path w="9948611" h="7834531">
                <a:moveTo>
                  <a:pt x="0" y="0"/>
                </a:moveTo>
                <a:lnTo>
                  <a:pt x="9948611" y="0"/>
                </a:lnTo>
                <a:lnTo>
                  <a:pt x="9948611" y="7834531"/>
                </a:lnTo>
                <a:lnTo>
                  <a:pt x="0" y="78345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91460" y="5563296"/>
            <a:ext cx="1459625" cy="2806970"/>
          </a:xfrm>
          <a:custGeom>
            <a:avLst/>
            <a:gdLst/>
            <a:ahLst/>
            <a:cxnLst/>
            <a:rect l="l" t="t" r="r" b="b"/>
            <a:pathLst>
              <a:path w="1459625" h="2806970">
                <a:moveTo>
                  <a:pt x="0" y="0"/>
                </a:moveTo>
                <a:lnTo>
                  <a:pt x="1459625" y="0"/>
                </a:lnTo>
                <a:lnTo>
                  <a:pt x="1459625" y="2806970"/>
                </a:lnTo>
                <a:lnTo>
                  <a:pt x="0" y="2806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010694" y="2095993"/>
            <a:ext cx="7341556" cy="4500673"/>
          </a:xfrm>
          <a:custGeom>
            <a:avLst/>
            <a:gdLst/>
            <a:ahLst/>
            <a:cxnLst/>
            <a:rect l="l" t="t" r="r" b="b"/>
            <a:pathLst>
              <a:path w="7341556" h="4500673">
                <a:moveTo>
                  <a:pt x="0" y="0"/>
                </a:moveTo>
                <a:lnTo>
                  <a:pt x="7341555" y="0"/>
                </a:lnTo>
                <a:lnTo>
                  <a:pt x="7341555" y="4500673"/>
                </a:lnTo>
                <a:lnTo>
                  <a:pt x="0" y="45006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957262"/>
            <a:ext cx="7183842" cy="90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9"/>
              </a:lnSpc>
            </a:pPr>
            <a:r>
              <a:rPr lang="en-US" sz="5999">
                <a:solidFill>
                  <a:srgbClr val="1F264D"/>
                </a:solidFill>
                <a:ea typeface="Nanum Gothic Bold"/>
              </a:rPr>
              <a:t>기능시연</a:t>
            </a:r>
          </a:p>
        </p:txBody>
      </p:sp>
      <p:sp>
        <p:nvSpPr>
          <p:cNvPr id="7" name="Freeform 7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latin typeface="Nanum Gothic Bold"/>
                </a:rPr>
                <a:t>QNA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소감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프로젝트</a:t>
              </a:r>
              <a:r>
                <a:rPr lang="en-US" sz="9999">
                  <a:solidFill>
                    <a:srgbClr val="F4F4F4"/>
                  </a:solidFill>
                  <a:latin typeface="Nanum Gothic Bold"/>
                  <a:ea typeface="Nanum Gothic Bold"/>
                </a:rPr>
                <a:t> 개요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4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0602" y="1065163"/>
            <a:ext cx="8566686" cy="8566686"/>
            <a:chOff x="0" y="0"/>
            <a:chExt cx="11422248" cy="11422248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422248" cy="11422248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>
                  <a:alpha val="5882"/>
                </a:srgbClr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928641" y="909160"/>
              <a:ext cx="9564966" cy="9564966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FFFFF">
                  <a:alpha val="5882"/>
                </a:srgbClr>
              </a:solidFill>
            </p:spPr>
          </p:sp>
        </p:grpSp>
      </p:grpSp>
      <p:sp>
        <p:nvSpPr>
          <p:cNvPr id="7" name="Freeform 7"/>
          <p:cNvSpPr/>
          <p:nvPr/>
        </p:nvSpPr>
        <p:spPr>
          <a:xfrm flipH="1">
            <a:off x="2077494" y="1501396"/>
            <a:ext cx="5290157" cy="7284209"/>
          </a:xfrm>
          <a:custGeom>
            <a:avLst/>
            <a:gdLst/>
            <a:ahLst/>
            <a:cxnLst/>
            <a:rect l="l" t="t" r="r" b="b"/>
            <a:pathLst>
              <a:path w="5290157" h="7284209">
                <a:moveTo>
                  <a:pt x="5290157" y="0"/>
                </a:moveTo>
                <a:lnTo>
                  <a:pt x="0" y="0"/>
                </a:lnTo>
                <a:lnTo>
                  <a:pt x="0" y="7284208"/>
                </a:lnTo>
                <a:lnTo>
                  <a:pt x="5290157" y="7284208"/>
                </a:lnTo>
                <a:lnTo>
                  <a:pt x="5290157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327288" y="4769069"/>
            <a:ext cx="7932012" cy="1339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FFFFFF"/>
                </a:solidFill>
                <a:latin typeface="Nanum Gothic Bold"/>
                <a:ea typeface="Nanum Gothic Bold"/>
              </a:rPr>
              <a:t>감사합니다!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123263" y="1619270"/>
            <a:ext cx="2041475" cy="1566832"/>
          </a:xfrm>
          <a:custGeom>
            <a:avLst/>
            <a:gdLst/>
            <a:ahLst/>
            <a:cxnLst/>
            <a:rect l="l" t="t" r="r" b="b"/>
            <a:pathLst>
              <a:path w="2041475" h="1566832">
                <a:moveTo>
                  <a:pt x="0" y="0"/>
                </a:moveTo>
                <a:lnTo>
                  <a:pt x="2041474" y="0"/>
                </a:lnTo>
                <a:lnTo>
                  <a:pt x="2041474" y="1566832"/>
                </a:lnTo>
                <a:lnTo>
                  <a:pt x="0" y="15668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123263" y="4247772"/>
            <a:ext cx="1868471" cy="1403689"/>
          </a:xfrm>
          <a:custGeom>
            <a:avLst/>
            <a:gdLst/>
            <a:ahLst/>
            <a:cxnLst/>
            <a:rect l="l" t="t" r="r" b="b"/>
            <a:pathLst>
              <a:path w="1868471" h="1403689">
                <a:moveTo>
                  <a:pt x="1868471" y="0"/>
                </a:moveTo>
                <a:lnTo>
                  <a:pt x="0" y="0"/>
                </a:lnTo>
                <a:lnTo>
                  <a:pt x="0" y="1403690"/>
                </a:lnTo>
                <a:lnTo>
                  <a:pt x="1868471" y="1403690"/>
                </a:lnTo>
                <a:lnTo>
                  <a:pt x="186847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123263" y="6713132"/>
            <a:ext cx="1463505" cy="1954598"/>
          </a:xfrm>
          <a:custGeom>
            <a:avLst/>
            <a:gdLst/>
            <a:ahLst/>
            <a:cxnLst/>
            <a:rect l="l" t="t" r="r" b="b"/>
            <a:pathLst>
              <a:path w="1463505" h="1954598">
                <a:moveTo>
                  <a:pt x="0" y="0"/>
                </a:moveTo>
                <a:lnTo>
                  <a:pt x="1463505" y="0"/>
                </a:lnTo>
                <a:lnTo>
                  <a:pt x="1463505" y="1954598"/>
                </a:lnTo>
                <a:lnTo>
                  <a:pt x="0" y="19545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614862"/>
            <a:ext cx="584616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4F4F4"/>
                </a:solidFill>
                <a:ea typeface="Nanum Gothic Bold"/>
              </a:rPr>
              <a:t>프로젝트개요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744997" y="4881562"/>
            <a:ext cx="651430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3499">
                <a:solidFill>
                  <a:srgbClr val="F4F4F4"/>
                </a:solidFill>
                <a:ea typeface="Nanum Gothic Bold"/>
              </a:rPr>
              <a:t>소통의 한계 극복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44997" y="7690431"/>
            <a:ext cx="651430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3499">
                <a:solidFill>
                  <a:srgbClr val="F4F4F4"/>
                </a:solidFill>
                <a:ea typeface="Nanum Gothic Bold"/>
              </a:rPr>
              <a:t>프로젝트단위 협업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744997" y="1849601"/>
            <a:ext cx="6514303" cy="1106170"/>
            <a:chOff x="0" y="0"/>
            <a:chExt cx="8685737" cy="1474893"/>
          </a:xfrm>
        </p:grpSpPr>
        <p:sp>
          <p:nvSpPr>
            <p:cNvPr id="9" name="TextBox 9"/>
            <p:cNvSpPr txBox="1"/>
            <p:nvPr/>
          </p:nvSpPr>
          <p:spPr>
            <a:xfrm>
              <a:off x="0" y="279400"/>
              <a:ext cx="8685737" cy="698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3499">
                  <a:solidFill>
                    <a:srgbClr val="F4F4F4"/>
                  </a:solidFill>
                  <a:latin typeface="Nanum Gothic Bold"/>
                  <a:ea typeface="Nanum Gothic Bold"/>
                </a:rPr>
                <a:t> 그룹웨어 + 협업툴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50950"/>
              <a:ext cx="8685737" cy="484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8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28700" y="3215799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283603" cy="102870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851234" y="3499571"/>
            <a:ext cx="2783569" cy="929554"/>
          </a:xfrm>
          <a:custGeom>
            <a:avLst/>
            <a:gdLst/>
            <a:ahLst/>
            <a:cxnLst/>
            <a:rect l="l" t="t" r="r" b="b"/>
            <a:pathLst>
              <a:path w="2783569" h="929554">
                <a:moveTo>
                  <a:pt x="0" y="0"/>
                </a:moveTo>
                <a:lnTo>
                  <a:pt x="2783569" y="0"/>
                </a:lnTo>
                <a:lnTo>
                  <a:pt x="2783569" y="929554"/>
                </a:lnTo>
                <a:lnTo>
                  <a:pt x="0" y="929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638028" y="2224430"/>
            <a:ext cx="11163532" cy="5838140"/>
          </a:xfrm>
          <a:custGeom>
            <a:avLst/>
            <a:gdLst/>
            <a:ahLst/>
            <a:cxnLst/>
            <a:rect l="l" t="t" r="r" b="b"/>
            <a:pathLst>
              <a:path w="11163532" h="5838140">
                <a:moveTo>
                  <a:pt x="0" y="0"/>
                </a:moveTo>
                <a:lnTo>
                  <a:pt x="11163532" y="0"/>
                </a:lnTo>
                <a:lnTo>
                  <a:pt x="11163532" y="5838140"/>
                </a:lnTo>
                <a:lnTo>
                  <a:pt x="0" y="5838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1234" y="4705350"/>
            <a:ext cx="4663636" cy="85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600"/>
              </a:lnSpc>
            </a:pPr>
            <a:r>
              <a:rPr lang="en-US" sz="5500">
                <a:solidFill>
                  <a:srgbClr val="F4F4F4"/>
                </a:solidFill>
                <a:ea typeface="Nanum Gothic Bold"/>
              </a:rPr>
              <a:t>벤치마킹사이트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8122" y="5853221"/>
            <a:ext cx="4991676" cy="410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3"/>
              </a:lnSpc>
            </a:pPr>
            <a:r>
              <a:rPr lang="en-US" sz="2744">
                <a:solidFill>
                  <a:srgbClr val="FFCECE"/>
                </a:solidFill>
                <a:latin typeface="Nanum Gothic Bold"/>
              </a:rPr>
              <a:t>flow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팀원소개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sp>
        <p:nvSpPr>
          <p:cNvPr id="3" name="Freeform 3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842550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73083" h="3164111">
                <a:moveTo>
                  <a:pt x="0" y="0"/>
                </a:moveTo>
                <a:lnTo>
                  <a:pt x="2373084" y="0"/>
                </a:lnTo>
                <a:lnTo>
                  <a:pt x="2373084" y="3164111"/>
                </a:lnTo>
                <a:lnTo>
                  <a:pt x="0" y="316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773032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28532" h="3104710">
                <a:moveTo>
                  <a:pt x="0" y="0"/>
                </a:moveTo>
                <a:lnTo>
                  <a:pt x="2328532" y="0"/>
                </a:lnTo>
                <a:lnTo>
                  <a:pt x="2328532" y="3104710"/>
                </a:lnTo>
                <a:lnTo>
                  <a:pt x="0" y="3104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238273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02322" h="3073015">
                <a:moveTo>
                  <a:pt x="0" y="0"/>
                </a:moveTo>
                <a:lnTo>
                  <a:pt x="2302322" y="0"/>
                </a:lnTo>
                <a:lnTo>
                  <a:pt x="2302322" y="3073015"/>
                </a:lnTo>
                <a:lnTo>
                  <a:pt x="0" y="307301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>
              <a:alphaModFix amt="92000"/>
            </a:blip>
            <a:srcRect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70176" y="3097187"/>
            <a:ext cx="2338654" cy="3119764"/>
          </a:xfrm>
          <a:custGeom>
            <a:avLst/>
            <a:gdLst/>
            <a:ahLst/>
            <a:cxnLst/>
            <a:rect l="l" t="t" r="r" b="b"/>
            <a:pathLst>
              <a:path w="2338654" h="3119764">
                <a:moveTo>
                  <a:pt x="0" y="0"/>
                </a:moveTo>
                <a:lnTo>
                  <a:pt x="2338654" y="0"/>
                </a:lnTo>
                <a:lnTo>
                  <a:pt x="2338654" y="3119764"/>
                </a:lnTo>
                <a:lnTo>
                  <a:pt x="0" y="31197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307791" y="3096469"/>
            <a:ext cx="2340000" cy="3121200"/>
          </a:xfrm>
          <a:custGeom>
            <a:avLst/>
            <a:gdLst/>
            <a:ahLst/>
            <a:cxnLst/>
            <a:rect l="l" t="t" r="r" b="b"/>
            <a:pathLst>
              <a:path w="2369074" h="3158766">
                <a:moveTo>
                  <a:pt x="0" y="0"/>
                </a:moveTo>
                <a:lnTo>
                  <a:pt x="2369075" y="0"/>
                </a:lnTo>
                <a:lnTo>
                  <a:pt x="2369075" y="3158766"/>
                </a:lnTo>
                <a:lnTo>
                  <a:pt x="0" y="3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1157288"/>
            <a:ext cx="3810216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팀원소개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76989" y="6607490"/>
            <a:ext cx="1504206" cy="13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PL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전수진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전자결재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공지사항게시판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875618" y="6607490"/>
            <a:ext cx="1221581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TA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박민주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메신져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메일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자원예약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004230" y="6607490"/>
            <a:ext cx="1852464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AA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송석원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간트차트, 업무현황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FAQ 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latin typeface="Nanum Gothic Bold"/>
                <a:ea typeface="Nanum Gothic Bold"/>
              </a:rPr>
              <a:t>QR 출퇴근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2591" y="6607490"/>
            <a:ext cx="1632347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UA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김보영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일감 및 이슈관리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경조사게시판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직원정보관리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242290" y="6607490"/>
            <a:ext cx="1272480" cy="1308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DA</a:t>
            </a:r>
            <a:r>
              <a:rPr lang="en-US" sz="2200">
                <a:solidFill>
                  <a:srgbClr val="1F264D"/>
                </a:solidFill>
                <a:latin typeface="Nanum Gothic Bold"/>
                <a:ea typeface="Nanum Gothic Bold"/>
              </a:rPr>
              <a:t> 권도윤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latin typeface="Nanum Gothic Bold"/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근태관리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웹하드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4640309" y="6607490"/>
            <a:ext cx="1417439" cy="189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200">
                <a:solidFill>
                  <a:srgbClr val="6249DA"/>
                </a:solidFill>
                <a:latin typeface="Nanum Gothic Bold"/>
              </a:rPr>
              <a:t>BA </a:t>
            </a:r>
            <a:r>
              <a:rPr lang="en-US" sz="2200">
                <a:solidFill>
                  <a:srgbClr val="1F264D"/>
                </a:solidFill>
                <a:ea typeface="Nanum Gothic Bold"/>
              </a:rPr>
              <a:t>오경석</a:t>
            </a:r>
          </a:p>
          <a:p>
            <a:pPr algn="ctr">
              <a:lnSpc>
                <a:spcPts val="2860"/>
              </a:lnSpc>
            </a:pPr>
            <a:endParaRPr lang="en-US" sz="2200">
              <a:solidFill>
                <a:srgbClr val="1F264D"/>
              </a:solidFill>
              <a:ea typeface="Nanum Gothic Bold"/>
            </a:endParaRP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일정 및 메모장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조직도</a:t>
            </a:r>
          </a:p>
          <a:p>
            <a:pPr algn="ctr">
              <a:lnSpc>
                <a:spcPts val="2340"/>
              </a:lnSpc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자유게시판</a:t>
            </a:r>
          </a:p>
          <a:p>
            <a:pPr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1F264D"/>
                </a:solidFill>
                <a:ea typeface="Nanum Gothic Bold"/>
              </a:rPr>
              <a:t>마이페이지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03514" y="3096469"/>
            <a:ext cx="2341420" cy="3121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50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498405">
            <a:off x="-895089" y="-59930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2"/>
                </a:lnTo>
                <a:lnTo>
                  <a:pt x="0" y="3256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248575" y="7762365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3029008" y="0"/>
                </a:moveTo>
                <a:lnTo>
                  <a:pt x="0" y="0"/>
                </a:lnTo>
                <a:lnTo>
                  <a:pt x="0" y="2854841"/>
                </a:lnTo>
                <a:lnTo>
                  <a:pt x="3029008" y="2854841"/>
                </a:lnTo>
                <a:lnTo>
                  <a:pt x="302900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2954917" y="4161817"/>
            <a:ext cx="12378166" cy="2430673"/>
            <a:chOff x="0" y="0"/>
            <a:chExt cx="16504221" cy="3240897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6504221" cy="2028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999"/>
                </a:lnSpc>
              </a:pPr>
              <a:r>
                <a:rPr lang="en-US" sz="9999">
                  <a:solidFill>
                    <a:srgbClr val="F4F4F4"/>
                  </a:solidFill>
                  <a:ea typeface="Nanum Gothic Bold"/>
                </a:rPr>
                <a:t>분석산출물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84214"/>
              <a:ext cx="16504221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 rot="-8947061">
            <a:off x="14974821" y="-589816"/>
            <a:ext cx="3029008" cy="2854840"/>
          </a:xfrm>
          <a:custGeom>
            <a:avLst/>
            <a:gdLst/>
            <a:ahLst/>
            <a:cxnLst/>
            <a:rect l="l" t="t" r="r" b="b"/>
            <a:pathLst>
              <a:path w="3029008" h="2854840">
                <a:moveTo>
                  <a:pt x="0" y="0"/>
                </a:moveTo>
                <a:lnTo>
                  <a:pt x="3029009" y="0"/>
                </a:lnTo>
                <a:lnTo>
                  <a:pt x="3029009" y="2854840"/>
                </a:lnTo>
                <a:lnTo>
                  <a:pt x="0" y="285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088785">
            <a:off x="15526011" y="7684586"/>
            <a:ext cx="3847577" cy="3256012"/>
          </a:xfrm>
          <a:custGeom>
            <a:avLst/>
            <a:gdLst/>
            <a:ahLst/>
            <a:cxnLst/>
            <a:rect l="l" t="t" r="r" b="b"/>
            <a:pathLst>
              <a:path w="3847577" h="3256012">
                <a:moveTo>
                  <a:pt x="0" y="0"/>
                </a:moveTo>
                <a:lnTo>
                  <a:pt x="3847578" y="0"/>
                </a:lnTo>
                <a:lnTo>
                  <a:pt x="3847578" y="3256013"/>
                </a:lnTo>
                <a:lnTo>
                  <a:pt x="0" y="32560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444909" y="2931767"/>
            <a:ext cx="3398182" cy="1134800"/>
          </a:xfrm>
          <a:custGeom>
            <a:avLst/>
            <a:gdLst/>
            <a:ahLst/>
            <a:cxnLst/>
            <a:rect l="l" t="t" r="r" b="b"/>
            <a:pathLst>
              <a:path w="3398182" h="1134800">
                <a:moveTo>
                  <a:pt x="0" y="0"/>
                </a:moveTo>
                <a:lnTo>
                  <a:pt x="3398182" y="0"/>
                </a:lnTo>
                <a:lnTo>
                  <a:pt x="3398182" y="1134800"/>
                </a:lnTo>
                <a:lnTo>
                  <a:pt x="0" y="113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191625"/>
            <a:ext cx="18288000" cy="0"/>
          </a:xfrm>
          <a:prstGeom prst="line">
            <a:avLst/>
          </a:prstGeom>
          <a:ln w="9525" cap="flat">
            <a:solidFill>
              <a:srgbClr val="FFFFFF">
                <a:alpha val="33725"/>
              </a:srgbClr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425865" y="2665035"/>
          <a:ext cx="15204795" cy="5320379"/>
        </p:xfrm>
        <a:graphic>
          <a:graphicData uri="http://schemas.openxmlformats.org/drawingml/2006/table">
            <a:tbl>
              <a:tblPr/>
              <a:tblGrid>
                <a:gridCol w="3564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281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팀원선정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주제선정 및 요구사항 분석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DB설계 및 산출물 작성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착수발표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UI구현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로직구현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4815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latin typeface="Nanum Gothic Bold"/>
                          <a:ea typeface="Nanum Gothic Bold"/>
                        </a:rPr>
                        <a:t>프로젝트 TEST 진행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6674">
                <a:tc>
                  <a:txBody>
                    <a:bodyPr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000000"/>
                          </a:solidFill>
                          <a:ea typeface="Nanum Gothic Bold"/>
                        </a:rPr>
                        <a:t>최종발표</a:t>
                      </a:r>
                      <a:endParaRPr lang="en-US" sz="1100"/>
                    </a:p>
                  </a:txBody>
                  <a:tcPr marL="185953" marR="185953" marT="185953" marB="185953" anchor="ctr">
                    <a:lnL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9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85953" marR="185953" marT="185953" marB="185953" anchor="ctr">
                    <a:lnL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26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739" cap="flat" cmpd="sng" algn="ctr">
                      <a:solidFill>
                        <a:srgbClr val="A6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AutoShape 4"/>
          <p:cNvSpPr/>
          <p:nvPr/>
        </p:nvSpPr>
        <p:spPr>
          <a:xfrm>
            <a:off x="0" y="9258300"/>
            <a:ext cx="18288000" cy="1028700"/>
          </a:xfrm>
          <a:prstGeom prst="rect">
            <a:avLst/>
          </a:prstGeom>
          <a:solidFill>
            <a:srgbClr val="6F50F8"/>
          </a:solidFill>
        </p:spPr>
      </p:sp>
      <p:grpSp>
        <p:nvGrpSpPr>
          <p:cNvPr id="5" name="Group 5"/>
          <p:cNvGrpSpPr/>
          <p:nvPr/>
        </p:nvGrpSpPr>
        <p:grpSpPr>
          <a:xfrm>
            <a:off x="5006354" y="2862155"/>
            <a:ext cx="858539" cy="343535"/>
            <a:chOff x="0" y="0"/>
            <a:chExt cx="226117" cy="904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9/22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1009650"/>
            <a:ext cx="2882108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1F264D"/>
                </a:solidFill>
                <a:ea typeface="Nanum Gothic Bold"/>
              </a:rPr>
              <a:t>진행일정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5772118" y="7510928"/>
            <a:ext cx="858539" cy="343535"/>
            <a:chOff x="0" y="0"/>
            <a:chExt cx="226117" cy="9047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12/14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288021" y="4799965"/>
            <a:ext cx="858539" cy="343535"/>
            <a:chOff x="0" y="0"/>
            <a:chExt cx="226117" cy="9047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6117" cy="90478"/>
            </a:xfrm>
            <a:custGeom>
              <a:avLst/>
              <a:gdLst/>
              <a:ahLst/>
              <a:cxnLst/>
              <a:rect l="l" t="t" r="r" b="b"/>
              <a:pathLst>
                <a:path w="226117" h="90478">
                  <a:moveTo>
                    <a:pt x="0" y="0"/>
                  </a:moveTo>
                  <a:lnTo>
                    <a:pt x="226117" y="0"/>
                  </a:lnTo>
                  <a:lnTo>
                    <a:pt x="226117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DC98E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226117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11/6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864893" y="3530189"/>
            <a:ext cx="1978192" cy="343535"/>
            <a:chOff x="0" y="0"/>
            <a:chExt cx="521005" cy="9047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21005" cy="90478"/>
            </a:xfrm>
            <a:custGeom>
              <a:avLst/>
              <a:gdLst/>
              <a:ahLst/>
              <a:cxnLst/>
              <a:rect l="l" t="t" r="r" b="b"/>
              <a:pathLst>
                <a:path w="521005" h="90478">
                  <a:moveTo>
                    <a:pt x="0" y="0"/>
                  </a:moveTo>
                  <a:lnTo>
                    <a:pt x="521005" y="0"/>
                  </a:lnTo>
                  <a:lnTo>
                    <a:pt x="521005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521005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10/22~10/26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282328" y="4165077"/>
            <a:ext cx="2005693" cy="343535"/>
            <a:chOff x="0" y="0"/>
            <a:chExt cx="528248" cy="904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10/23~11/5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0146560" y="5486259"/>
            <a:ext cx="2005693" cy="343535"/>
            <a:chOff x="0" y="0"/>
            <a:chExt cx="528248" cy="9047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11/6~11/10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004007" y="6147423"/>
            <a:ext cx="2005693" cy="343535"/>
            <a:chOff x="0" y="0"/>
            <a:chExt cx="528248" cy="9047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11/11~11/30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766426" y="6815425"/>
            <a:ext cx="2005693" cy="343535"/>
            <a:chOff x="0" y="0"/>
            <a:chExt cx="528248" cy="9047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28248" cy="90478"/>
            </a:xfrm>
            <a:custGeom>
              <a:avLst/>
              <a:gdLst/>
              <a:ahLst/>
              <a:cxnLst/>
              <a:rect l="l" t="t" r="r" b="b"/>
              <a:pathLst>
                <a:path w="528248" h="90478">
                  <a:moveTo>
                    <a:pt x="0" y="0"/>
                  </a:moveTo>
                  <a:lnTo>
                    <a:pt x="528248" y="0"/>
                  </a:lnTo>
                  <a:lnTo>
                    <a:pt x="528248" y="90478"/>
                  </a:lnTo>
                  <a:lnTo>
                    <a:pt x="0" y="90478"/>
                  </a:lnTo>
                  <a:close/>
                </a:path>
              </a:pathLst>
            </a:custGeom>
            <a:solidFill>
              <a:srgbClr val="BFBFB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528248" cy="1190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0"/>
                </a:lnSpc>
              </a:pPr>
              <a:r>
                <a:rPr lang="en-US" sz="1600">
                  <a:solidFill>
                    <a:srgbClr val="FFFFFF"/>
                  </a:solidFill>
                  <a:latin typeface="Nanum Gothic Bold"/>
                </a:rPr>
                <a:t>12/01~12/10</a:t>
              </a:r>
            </a:p>
          </p:txBody>
        </p:sp>
      </p:grpSp>
      <p:sp>
        <p:nvSpPr>
          <p:cNvPr id="30" name="Freeform 30"/>
          <p:cNvSpPr/>
          <p:nvPr/>
        </p:nvSpPr>
        <p:spPr>
          <a:xfrm>
            <a:off x="15067524" y="1028700"/>
            <a:ext cx="2191776" cy="731929"/>
          </a:xfrm>
          <a:custGeom>
            <a:avLst/>
            <a:gdLst/>
            <a:ahLst/>
            <a:cxnLst/>
            <a:rect l="l" t="t" r="r" b="b"/>
            <a:pathLst>
              <a:path w="2191776" h="731929">
                <a:moveTo>
                  <a:pt x="0" y="0"/>
                </a:moveTo>
                <a:lnTo>
                  <a:pt x="2191776" y="0"/>
                </a:lnTo>
                <a:lnTo>
                  <a:pt x="2191776" y="731929"/>
                </a:lnTo>
                <a:lnTo>
                  <a:pt x="0" y="7319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3993310" y="3501614"/>
            <a:ext cx="57700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(4일)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656438" y="4125263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(14일)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258195" y="5457684"/>
            <a:ext cx="577007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(5일)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469754" y="6141391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(20일)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411569" y="6786850"/>
            <a:ext cx="730895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0"/>
              </a:lnSpc>
              <a:spcBef>
                <a:spcPct val="0"/>
              </a:spcBef>
            </a:pPr>
            <a:r>
              <a:rPr lang="en-US" sz="2000">
                <a:solidFill>
                  <a:srgbClr val="5E17EB"/>
                </a:solidFill>
                <a:latin typeface="Nanum Gothic Bold"/>
                <a:ea typeface="Nanum Gothic Bold"/>
              </a:rPr>
              <a:t>(10일)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181</Words>
  <Application>Microsoft Office PowerPoint</Application>
  <PresentationFormat>사용자 지정</PresentationFormat>
  <Paragraphs>121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4" baseType="lpstr">
      <vt:lpstr>Calibri</vt:lpstr>
      <vt:lpstr>Nanum Gothic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밝은 보라색 밝은 분홍색 회색 3D 비즈니스 사례 연구 및 보고서 비즈니스 프레젠테이션</dc:title>
  <cp:lastModifiedBy>82106</cp:lastModifiedBy>
  <cp:revision>2</cp:revision>
  <dcterms:created xsi:type="dcterms:W3CDTF">2006-08-16T00:00:00Z</dcterms:created>
  <dcterms:modified xsi:type="dcterms:W3CDTF">2023-12-12T02:23:38Z</dcterms:modified>
  <dc:identifier>DAFzRDbJPnc</dc:identifier>
</cp:coreProperties>
</file>

<file path=docProps/thumbnail.jpeg>
</file>